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74" r:id="rId4"/>
    <p:sldId id="275" r:id="rId5"/>
    <p:sldId id="258" r:id="rId6"/>
    <p:sldId id="276" r:id="rId7"/>
    <p:sldId id="277" r:id="rId8"/>
    <p:sldId id="278" r:id="rId9"/>
    <p:sldId id="279" r:id="rId10"/>
    <p:sldId id="280" r:id="rId11"/>
    <p:sldId id="271" r:id="rId12"/>
    <p:sldId id="281" r:id="rId13"/>
    <p:sldId id="282" r:id="rId14"/>
    <p:sldId id="262" r:id="rId15"/>
    <p:sldId id="270" r:id="rId16"/>
    <p:sldId id="263" r:id="rId17"/>
    <p:sldId id="261" r:id="rId18"/>
    <p:sldId id="283" r:id="rId19"/>
    <p:sldId id="284" r:id="rId20"/>
    <p:sldId id="285"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sorterViewPr>
    <p:cViewPr>
      <p:scale>
        <a:sx n="100" d="100"/>
        <a:sy n="100" d="100"/>
      </p:scale>
      <p:origin x="0" y="-5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C3E5DF-99DC-47A3-A082-968D5845610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B19F368-59F9-4609-B766-2C40409F32D8}" type="slidenum">
              <a:rPr lang="en-US" smtClean="0"/>
              <a:t>‹#›</a:t>
            </a:fld>
            <a:endParaRPr lang="en-US"/>
          </a:p>
        </p:txBody>
      </p:sp>
    </p:spTree>
    <p:extLst>
      <p:ext uri="{BB962C8B-B14F-4D97-AF65-F5344CB8AC3E}">
        <p14:creationId xmlns:p14="http://schemas.microsoft.com/office/powerpoint/2010/main" val="2629393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C3E5DF-99DC-47A3-A082-968D5845610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9F368-59F9-4609-B766-2C40409F32D8}" type="slidenum">
              <a:rPr lang="en-US" smtClean="0"/>
              <a:t>‹#›</a:t>
            </a:fld>
            <a:endParaRPr lang="en-US"/>
          </a:p>
        </p:txBody>
      </p:sp>
    </p:spTree>
    <p:extLst>
      <p:ext uri="{BB962C8B-B14F-4D97-AF65-F5344CB8AC3E}">
        <p14:creationId xmlns:p14="http://schemas.microsoft.com/office/powerpoint/2010/main" val="3065484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C3E5DF-99DC-47A3-A082-968D5845610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9F368-59F9-4609-B766-2C40409F32D8}" type="slidenum">
              <a:rPr lang="en-US" smtClean="0"/>
              <a:t>‹#›</a:t>
            </a:fld>
            <a:endParaRPr lang="en-US"/>
          </a:p>
        </p:txBody>
      </p:sp>
    </p:spTree>
    <p:extLst>
      <p:ext uri="{BB962C8B-B14F-4D97-AF65-F5344CB8AC3E}">
        <p14:creationId xmlns:p14="http://schemas.microsoft.com/office/powerpoint/2010/main" val="381290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C3E5DF-99DC-47A3-A082-968D5845610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9F368-59F9-4609-B766-2C40409F32D8}" type="slidenum">
              <a:rPr lang="en-US" smtClean="0"/>
              <a:t>‹#›</a:t>
            </a:fld>
            <a:endParaRPr lang="en-US"/>
          </a:p>
        </p:txBody>
      </p:sp>
    </p:spTree>
    <p:extLst>
      <p:ext uri="{BB962C8B-B14F-4D97-AF65-F5344CB8AC3E}">
        <p14:creationId xmlns:p14="http://schemas.microsoft.com/office/powerpoint/2010/main" val="1953800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0EC3E5DF-99DC-47A3-A082-968D5845610E}" type="datetimeFigureOut">
              <a:rPr lang="en-US" smtClean="0"/>
              <a:t>1/8/2018</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B19F368-59F9-4609-B766-2C40409F32D8}" type="slidenum">
              <a:rPr lang="en-US" smtClean="0"/>
              <a:t>‹#›</a:t>
            </a:fld>
            <a:endParaRPr lang="en-US"/>
          </a:p>
        </p:txBody>
      </p:sp>
    </p:spTree>
    <p:extLst>
      <p:ext uri="{BB962C8B-B14F-4D97-AF65-F5344CB8AC3E}">
        <p14:creationId xmlns:p14="http://schemas.microsoft.com/office/powerpoint/2010/main" val="288522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C3E5DF-99DC-47A3-A082-968D5845610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9F368-59F9-4609-B766-2C40409F32D8}" type="slidenum">
              <a:rPr lang="en-US" smtClean="0"/>
              <a:t>‹#›</a:t>
            </a:fld>
            <a:endParaRPr lang="en-US"/>
          </a:p>
        </p:txBody>
      </p:sp>
    </p:spTree>
    <p:extLst>
      <p:ext uri="{BB962C8B-B14F-4D97-AF65-F5344CB8AC3E}">
        <p14:creationId xmlns:p14="http://schemas.microsoft.com/office/powerpoint/2010/main" val="2344541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C3E5DF-99DC-47A3-A082-968D5845610E}" type="datetimeFigureOut">
              <a:rPr lang="en-US" smtClean="0"/>
              <a:t>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9F368-59F9-4609-B766-2C40409F32D8}" type="slidenum">
              <a:rPr lang="en-US" smtClean="0"/>
              <a:t>‹#›</a:t>
            </a:fld>
            <a:endParaRPr lang="en-US"/>
          </a:p>
        </p:txBody>
      </p:sp>
    </p:spTree>
    <p:extLst>
      <p:ext uri="{BB962C8B-B14F-4D97-AF65-F5344CB8AC3E}">
        <p14:creationId xmlns:p14="http://schemas.microsoft.com/office/powerpoint/2010/main" val="419108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C3E5DF-99DC-47A3-A082-968D5845610E}" type="datetimeFigureOut">
              <a:rPr lang="en-US" smtClean="0"/>
              <a:t>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9F368-59F9-4609-B766-2C40409F32D8}" type="slidenum">
              <a:rPr lang="en-US" smtClean="0"/>
              <a:t>‹#›</a:t>
            </a:fld>
            <a:endParaRPr lang="en-US"/>
          </a:p>
        </p:txBody>
      </p:sp>
    </p:spTree>
    <p:extLst>
      <p:ext uri="{BB962C8B-B14F-4D97-AF65-F5344CB8AC3E}">
        <p14:creationId xmlns:p14="http://schemas.microsoft.com/office/powerpoint/2010/main" val="4248344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3E5DF-99DC-47A3-A082-968D5845610E}" type="datetimeFigureOut">
              <a:rPr lang="en-US" smtClean="0"/>
              <a:t>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9F368-59F9-4609-B766-2C40409F32D8}" type="slidenum">
              <a:rPr lang="en-US" smtClean="0"/>
              <a:t>‹#›</a:t>
            </a:fld>
            <a:endParaRPr lang="en-US"/>
          </a:p>
        </p:txBody>
      </p:sp>
    </p:spTree>
    <p:extLst>
      <p:ext uri="{BB962C8B-B14F-4D97-AF65-F5344CB8AC3E}">
        <p14:creationId xmlns:p14="http://schemas.microsoft.com/office/powerpoint/2010/main" val="730217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C3E5DF-99DC-47A3-A082-968D5845610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B19F368-59F9-4609-B766-2C40409F32D8}" type="slidenum">
              <a:rPr lang="en-US" smtClean="0"/>
              <a:t>‹#›</a:t>
            </a:fld>
            <a:endParaRPr lang="en-US"/>
          </a:p>
        </p:txBody>
      </p:sp>
    </p:spTree>
    <p:extLst>
      <p:ext uri="{BB962C8B-B14F-4D97-AF65-F5344CB8AC3E}">
        <p14:creationId xmlns:p14="http://schemas.microsoft.com/office/powerpoint/2010/main" val="1643511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C3E5DF-99DC-47A3-A082-968D5845610E}" type="datetimeFigureOut">
              <a:rPr lang="en-US" smtClean="0"/>
              <a:t>1/8/2018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B19F368-59F9-4609-B766-2C40409F32D8}" type="slidenum">
              <a:rPr lang="en-US" smtClean="0"/>
              <a:t>‹#›</a:t>
            </a:fld>
            <a:endParaRPr lang="en-US"/>
          </a:p>
        </p:txBody>
      </p:sp>
    </p:spTree>
    <p:extLst>
      <p:ext uri="{BB962C8B-B14F-4D97-AF65-F5344CB8AC3E}">
        <p14:creationId xmlns:p14="http://schemas.microsoft.com/office/powerpoint/2010/main" val="29139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EC3E5DF-99DC-47A3-A082-968D5845610E}" type="datetimeFigureOut">
              <a:rPr lang="en-US" smtClean="0"/>
              <a:t>1/8/2018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B19F368-59F9-4609-B766-2C40409F32D8}" type="slidenum">
              <a:rPr lang="en-US" smtClean="0"/>
              <a:t>‹#›</a:t>
            </a:fld>
            <a:endParaRPr lang="en-US"/>
          </a:p>
        </p:txBody>
      </p:sp>
    </p:spTree>
    <p:extLst>
      <p:ext uri="{BB962C8B-B14F-4D97-AF65-F5344CB8AC3E}">
        <p14:creationId xmlns:p14="http://schemas.microsoft.com/office/powerpoint/2010/main" val="39059346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4-H Councils in Nebraska</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57219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Budget, Finance &amp; Resource Development</a:t>
            </a:r>
            <a:br>
              <a:rPr lang="en-US" b="1" dirty="0"/>
            </a:br>
            <a:endParaRPr lang="en-US" dirty="0"/>
          </a:p>
        </p:txBody>
      </p:sp>
      <p:sp>
        <p:nvSpPr>
          <p:cNvPr id="3" name="Content Placeholder 2"/>
          <p:cNvSpPr>
            <a:spLocks noGrp="1"/>
          </p:cNvSpPr>
          <p:nvPr>
            <p:ph idx="1"/>
          </p:nvPr>
        </p:nvSpPr>
        <p:spPr/>
        <p:txBody>
          <a:bodyPr/>
          <a:lstStyle/>
          <a:p>
            <a:r>
              <a:rPr lang="en-US" dirty="0"/>
              <a:t>A major function of the 4-H Council is to secure resources (financial and other) to conduct high quality and educational programs</a:t>
            </a:r>
            <a:r>
              <a:rPr lang="en-US" dirty="0" smtClean="0"/>
              <a:t>.</a:t>
            </a:r>
          </a:p>
          <a:p>
            <a:r>
              <a:rPr lang="en-US" dirty="0"/>
              <a:t>Almost all 4-H Council’s in Nebraska fall under the financial umbrella of the Nebraska 4-H </a:t>
            </a:r>
            <a:r>
              <a:rPr lang="en-US" dirty="0" smtClean="0"/>
              <a:t>Foundation and regardless must abide by the rules/laws of the IRS.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317806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74240"/>
            <a:ext cx="10058400" cy="1609344"/>
          </a:xfrm>
        </p:spPr>
        <p:txBody>
          <a:bodyPr/>
          <a:lstStyle/>
          <a:p>
            <a:r>
              <a:rPr lang="en-US" b="1" dirty="0" smtClean="0"/>
              <a:t>Accountability with 4-H funds</a:t>
            </a:r>
            <a:endParaRPr lang="en-US" b="1" dirty="0"/>
          </a:p>
        </p:txBody>
      </p:sp>
      <p:sp>
        <p:nvSpPr>
          <p:cNvPr id="3" name="Content Placeholder 2"/>
          <p:cNvSpPr>
            <a:spLocks noGrp="1"/>
          </p:cNvSpPr>
          <p:nvPr>
            <p:ph idx="1"/>
          </p:nvPr>
        </p:nvSpPr>
        <p:spPr>
          <a:xfrm>
            <a:off x="1280160" y="1426128"/>
            <a:ext cx="9848088" cy="5343788"/>
          </a:xfrm>
        </p:spPr>
        <p:txBody>
          <a:bodyPr>
            <a:normAutofit/>
          </a:bodyPr>
          <a:lstStyle/>
          <a:p>
            <a:r>
              <a:rPr lang="en-US" dirty="0"/>
              <a:t>4-H is a publicly owned program, supported by tax funds, with a name and logo (the 4-H Clover) protected by federal law. Therefore, funds donated to 4-H or to programs and activities under the name of 4-H must receive the same accountability as required in the handling of public or tax funds. </a:t>
            </a:r>
            <a:endParaRPr lang="en-US" dirty="0" smtClean="0"/>
          </a:p>
          <a:p>
            <a:r>
              <a:rPr lang="en-US" dirty="0" smtClean="0"/>
              <a:t>It </a:t>
            </a:r>
            <a:r>
              <a:rPr lang="en-US" dirty="0"/>
              <a:t>is required that 4-H Councils maintain their own checking account separate from the UNL Extension Educator </a:t>
            </a:r>
            <a:r>
              <a:rPr lang="en-US" dirty="0" smtClean="0"/>
              <a:t>Account.</a:t>
            </a:r>
          </a:p>
          <a:p>
            <a:r>
              <a:rPr lang="en-US" dirty="0" smtClean="0"/>
              <a:t>The </a:t>
            </a:r>
            <a:r>
              <a:rPr lang="en-US" dirty="0"/>
              <a:t>4-H Council Treasurer may work with UNL Extension office staff on the 4-H Council bookkeeping.   </a:t>
            </a:r>
          </a:p>
          <a:p>
            <a:r>
              <a:rPr lang="en-US" dirty="0" smtClean="0"/>
              <a:t>Because </a:t>
            </a:r>
            <a:r>
              <a:rPr lang="en-US" dirty="0"/>
              <a:t>the 4-H Council is the recipient of these funds, it is essential that the Council manage these funds in a responsible and accountable manner. </a:t>
            </a:r>
          </a:p>
          <a:p>
            <a:r>
              <a:rPr lang="en-US" dirty="0" smtClean="0"/>
              <a:t>The </a:t>
            </a:r>
            <a:r>
              <a:rPr lang="en-US" dirty="0"/>
              <a:t>4-H Council should be as transparent as possible in all business including the release of information to the public. </a:t>
            </a:r>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44655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Budget Preparation &amp; </a:t>
            </a:r>
            <a:r>
              <a:rPr lang="en-US" b="1" dirty="0" smtClean="0"/>
              <a:t>Control</a:t>
            </a:r>
            <a:endParaRPr lang="en-US" dirty="0"/>
          </a:p>
        </p:txBody>
      </p:sp>
      <p:sp>
        <p:nvSpPr>
          <p:cNvPr id="3" name="Content Placeholder 2"/>
          <p:cNvSpPr>
            <a:spLocks noGrp="1"/>
          </p:cNvSpPr>
          <p:nvPr>
            <p:ph idx="1"/>
          </p:nvPr>
        </p:nvSpPr>
        <p:spPr>
          <a:xfrm>
            <a:off x="1069848" y="1862051"/>
            <a:ext cx="10058400" cy="4310149"/>
          </a:xfrm>
        </p:spPr>
        <p:txBody>
          <a:bodyPr>
            <a:normAutofit/>
          </a:bodyPr>
          <a:lstStyle/>
          <a:p>
            <a:r>
              <a:rPr lang="en-US" dirty="0"/>
              <a:t>The 4-H Council is </a:t>
            </a:r>
            <a:r>
              <a:rPr lang="en-US" dirty="0">
                <a:solidFill>
                  <a:srgbClr val="FF0000"/>
                </a:solidFill>
              </a:rPr>
              <a:t>expected</a:t>
            </a:r>
            <a:r>
              <a:rPr lang="en-US" dirty="0"/>
              <a:t> to prepare an annual budget for planning </a:t>
            </a:r>
            <a:r>
              <a:rPr lang="en-US" dirty="0" smtClean="0"/>
              <a:t>purposes.</a:t>
            </a:r>
          </a:p>
          <a:p>
            <a:pPr lvl="1"/>
            <a:r>
              <a:rPr lang="en-US" dirty="0" smtClean="0"/>
              <a:t>The </a:t>
            </a:r>
            <a:r>
              <a:rPr lang="en-US" dirty="0"/>
              <a:t>budget is a statement of the expected financial condition of the Council for the coming year. If is only an estimate, but should reflect a reasonable projection of the 4-H Council’s financial activity for the year. The line items of the budget should support the main goals that the Council wants to accomplish during the year. </a:t>
            </a:r>
            <a:endParaRPr lang="en-US" dirty="0" smtClean="0"/>
          </a:p>
          <a:p>
            <a:r>
              <a:rPr lang="en-US" dirty="0" smtClean="0"/>
              <a:t>Since </a:t>
            </a:r>
            <a:r>
              <a:rPr lang="en-US" dirty="0"/>
              <a:t>the 4-H Council is considered a nonprofit organization Councils </a:t>
            </a:r>
            <a:r>
              <a:rPr lang="en-US" dirty="0">
                <a:solidFill>
                  <a:srgbClr val="FF0000"/>
                </a:solidFill>
              </a:rPr>
              <a:t>should plan to raise and spend approximately the same amount of money each year</a:t>
            </a:r>
            <a:r>
              <a:rPr lang="en-US" dirty="0"/>
              <a:t>. </a:t>
            </a:r>
            <a:endParaRPr lang="en-US" dirty="0" smtClean="0"/>
          </a:p>
          <a:p>
            <a:pPr lvl="1"/>
            <a:r>
              <a:rPr lang="en-US" dirty="0" smtClean="0"/>
              <a:t>The </a:t>
            </a:r>
            <a:r>
              <a:rPr lang="en-US" dirty="0"/>
              <a:t>annual budget will help determine these anticipated expenses for the year and determine if it needs to raise money to meet those expenses. Generally, money raised during the course of the fiscal year should be spent that same year unless it is for a long term goal</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415540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Fund Balance </a:t>
            </a:r>
            <a:r>
              <a:rPr lang="en-US" b="1" dirty="0" smtClean="0"/>
              <a:t>Policy</a:t>
            </a:r>
            <a:endParaRPr lang="en-US" dirty="0"/>
          </a:p>
        </p:txBody>
      </p:sp>
      <p:sp>
        <p:nvSpPr>
          <p:cNvPr id="3" name="Content Placeholder 2"/>
          <p:cNvSpPr>
            <a:spLocks noGrp="1"/>
          </p:cNvSpPr>
          <p:nvPr>
            <p:ph idx="1"/>
          </p:nvPr>
        </p:nvSpPr>
        <p:spPr/>
        <p:txBody>
          <a:bodyPr/>
          <a:lstStyle/>
          <a:p>
            <a:r>
              <a:rPr lang="en-US" dirty="0"/>
              <a:t>In Nebraska, 4-H Councils are allowed to have </a:t>
            </a:r>
            <a:r>
              <a:rPr lang="en-US" dirty="0">
                <a:solidFill>
                  <a:srgbClr val="FF0000"/>
                </a:solidFill>
              </a:rPr>
              <a:t>1 ½ years of operating expenses </a:t>
            </a:r>
            <a:r>
              <a:rPr lang="en-US" dirty="0"/>
              <a:t>in the treasury. </a:t>
            </a:r>
            <a:endParaRPr lang="en-US" dirty="0" smtClean="0"/>
          </a:p>
          <a:p>
            <a:pPr lvl="1"/>
            <a:r>
              <a:rPr lang="en-US" dirty="0" smtClean="0"/>
              <a:t>Operating </a:t>
            </a:r>
            <a:r>
              <a:rPr lang="en-US" dirty="0"/>
              <a:t>expenses relate to the actual expenses necessary to maintain the work of the council. </a:t>
            </a:r>
            <a:endParaRPr lang="en-US" dirty="0" smtClean="0"/>
          </a:p>
          <a:p>
            <a:pPr lvl="1"/>
            <a:r>
              <a:rPr lang="en-US" dirty="0" smtClean="0"/>
              <a:t>Expenses </a:t>
            </a:r>
            <a:r>
              <a:rPr lang="en-US" dirty="0"/>
              <a:t>that are in/out are not actual operating expenses (such as premium sales) and should not be considered in the amount of money that can be on hand. </a:t>
            </a:r>
            <a:endParaRPr lang="en-US" dirty="0" smtClean="0"/>
          </a:p>
          <a:p>
            <a:pPr lvl="1"/>
            <a:r>
              <a:rPr lang="en-US" dirty="0" smtClean="0"/>
              <a:t>Anything </a:t>
            </a:r>
            <a:r>
              <a:rPr lang="en-US" dirty="0"/>
              <a:t>over this 1 ½ years of actual operating expenses held in a council account has to have a spending plan approved and on file.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883907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Teens on Council</a:t>
            </a:r>
            <a:endParaRPr lang="en-US" dirty="0"/>
          </a:p>
        </p:txBody>
      </p:sp>
      <p:sp>
        <p:nvSpPr>
          <p:cNvPr id="3" name="Content Placeholder 2"/>
          <p:cNvSpPr>
            <a:spLocks noGrp="1"/>
          </p:cNvSpPr>
          <p:nvPr>
            <p:ph idx="1"/>
          </p:nvPr>
        </p:nvSpPr>
        <p:spPr/>
        <p:txBody>
          <a:bodyPr/>
          <a:lstStyle/>
          <a:p>
            <a:r>
              <a:rPr lang="en-US" dirty="0"/>
              <a:t>Youth involvement is vital to the 4-H Council.  </a:t>
            </a:r>
            <a:endParaRPr lang="en-US" dirty="0" smtClean="0"/>
          </a:p>
          <a:p>
            <a:r>
              <a:rPr lang="en-US" dirty="0" smtClean="0"/>
              <a:t>This </a:t>
            </a:r>
            <a:r>
              <a:rPr lang="en-US" dirty="0"/>
              <a:t>4-H program is for youth so allowing them to have a voice, a vote and representation is key.  </a:t>
            </a:r>
            <a:endParaRPr lang="en-US" dirty="0" smtClean="0"/>
          </a:p>
          <a:p>
            <a:r>
              <a:rPr lang="en-US" dirty="0" smtClean="0"/>
              <a:t>Youth </a:t>
            </a:r>
            <a:r>
              <a:rPr lang="en-US" dirty="0"/>
              <a:t>membership on the Council and committees as well as serving as officers is </a:t>
            </a:r>
            <a:r>
              <a:rPr lang="en-US" dirty="0">
                <a:solidFill>
                  <a:srgbClr val="FF0000"/>
                </a:solidFill>
              </a:rPr>
              <a:t>expected</a:t>
            </a:r>
            <a:r>
              <a:rPr lang="en-US" dirty="0"/>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76308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90350"/>
            <a:ext cx="10058400" cy="1609344"/>
          </a:xfrm>
        </p:spPr>
        <p:txBody>
          <a:bodyPr/>
          <a:lstStyle/>
          <a:p>
            <a:r>
              <a:rPr lang="en-US" dirty="0" smtClean="0"/>
              <a:t>Meeting guidelines</a:t>
            </a:r>
            <a:endParaRPr lang="en-US" dirty="0"/>
          </a:p>
        </p:txBody>
      </p:sp>
      <p:sp>
        <p:nvSpPr>
          <p:cNvPr id="3" name="Content Placeholder 2"/>
          <p:cNvSpPr>
            <a:spLocks noGrp="1"/>
          </p:cNvSpPr>
          <p:nvPr>
            <p:ph idx="1"/>
          </p:nvPr>
        </p:nvSpPr>
        <p:spPr>
          <a:xfrm>
            <a:off x="1069848" y="1333850"/>
            <a:ext cx="10058400" cy="4838350"/>
          </a:xfrm>
        </p:spPr>
        <p:txBody>
          <a:bodyPr/>
          <a:lstStyle/>
          <a:p>
            <a:r>
              <a:rPr lang="en-US" dirty="0"/>
              <a:t>The 4-H council meeting should be run in an efficient, orderly manner.  As a member of an organized group you need to know at least the basic principles of parliamentary procedure in order to share in carrying on its regular business. </a:t>
            </a:r>
            <a:endParaRPr lang="en-US" dirty="0" smtClean="0"/>
          </a:p>
          <a:p>
            <a:pPr lvl="1"/>
            <a:r>
              <a:rPr lang="en-US" dirty="0"/>
              <a:t>Formal parliamentary procedures – Robert’s Rule of Order or other procedure guidelines are followed.  Formal motions and a second are required before a topic is discussed and action taken.  </a:t>
            </a:r>
            <a:endParaRPr lang="en-US" dirty="0" smtClean="0"/>
          </a:p>
          <a:p>
            <a:pPr lvl="1"/>
            <a:r>
              <a:rPr lang="en-US" dirty="0" smtClean="0"/>
              <a:t>Consensus</a:t>
            </a:r>
            <a:r>
              <a:rPr lang="en-US" dirty="0"/>
              <a:t> – Informal discussion regarding an issue or topic until the group reaches consensus on action to be taken.  A record of the decision should be noted in the minutes or a motion confirming the </a:t>
            </a:r>
            <a:r>
              <a:rPr lang="en-US" dirty="0" smtClean="0"/>
              <a:t>decision</a:t>
            </a:r>
          </a:p>
          <a:p>
            <a:r>
              <a:rPr lang="en-US" dirty="0"/>
              <a:t>Call for agenda items from members two to three weeks before the meeting.  Mail the agenda to members five to 10 days prior to the meeting.  Allot time for discussion and list the action </a:t>
            </a:r>
            <a:r>
              <a:rPr lang="en-US" dirty="0" smtClean="0"/>
              <a:t>desired</a:t>
            </a:r>
          </a:p>
          <a:p>
            <a:r>
              <a:rPr lang="en-US" dirty="0" smtClean="0"/>
              <a:t>Set meeting dates for the entire year</a:t>
            </a:r>
          </a:p>
          <a:p>
            <a:r>
              <a:rPr lang="en-US" dirty="0" smtClean="0"/>
              <a:t>Use committees effectively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143799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operating procedures</a:t>
            </a:r>
            <a:endParaRPr lang="en-US" dirty="0"/>
          </a:p>
        </p:txBody>
      </p:sp>
      <p:sp>
        <p:nvSpPr>
          <p:cNvPr id="3" name="Content Placeholder 2"/>
          <p:cNvSpPr>
            <a:spLocks noGrp="1"/>
          </p:cNvSpPr>
          <p:nvPr>
            <p:ph idx="1"/>
          </p:nvPr>
        </p:nvSpPr>
        <p:spPr>
          <a:xfrm>
            <a:off x="1069848" y="1785848"/>
            <a:ext cx="10058400" cy="4849844"/>
          </a:xfrm>
        </p:spPr>
        <p:txBody>
          <a:bodyPr>
            <a:normAutofit/>
          </a:bodyPr>
          <a:lstStyle/>
          <a:p>
            <a:r>
              <a:rPr lang="en-US" dirty="0"/>
              <a:t>Clear, concise and functional operating procedures can help make the work of the 4-H Council easier for everyone involved.  </a:t>
            </a:r>
            <a:r>
              <a:rPr lang="en-US" dirty="0" smtClean="0"/>
              <a:t>SOP’s should include:</a:t>
            </a:r>
          </a:p>
          <a:p>
            <a:r>
              <a:rPr lang="en-US" dirty="0" smtClean="0"/>
              <a:t>Council’s </a:t>
            </a:r>
            <a:r>
              <a:rPr lang="en-US" dirty="0"/>
              <a:t>Constitution and </a:t>
            </a:r>
            <a:r>
              <a:rPr lang="en-US" dirty="0" smtClean="0"/>
              <a:t>Bylaws</a:t>
            </a:r>
          </a:p>
          <a:p>
            <a:r>
              <a:rPr lang="en-US" dirty="0" smtClean="0"/>
              <a:t>Standard Meeting </a:t>
            </a:r>
            <a:r>
              <a:rPr lang="en-US" dirty="0"/>
              <a:t>agenda </a:t>
            </a:r>
            <a:r>
              <a:rPr lang="en-US" dirty="0" smtClean="0"/>
              <a:t>template</a:t>
            </a:r>
          </a:p>
          <a:p>
            <a:r>
              <a:rPr lang="en-US" dirty="0" smtClean="0"/>
              <a:t>Current </a:t>
            </a:r>
            <a:r>
              <a:rPr lang="en-US" dirty="0"/>
              <a:t>list of Council </a:t>
            </a:r>
            <a:r>
              <a:rPr lang="en-US" dirty="0" smtClean="0"/>
              <a:t>committees</a:t>
            </a:r>
            <a:endParaRPr lang="en-US" dirty="0"/>
          </a:p>
          <a:p>
            <a:r>
              <a:rPr lang="en-US" dirty="0" smtClean="0"/>
              <a:t>Treasurer’s </a:t>
            </a:r>
            <a:r>
              <a:rPr lang="en-US" dirty="0"/>
              <a:t>Report template and list of financial </a:t>
            </a:r>
            <a:r>
              <a:rPr lang="en-US" dirty="0" smtClean="0"/>
              <a:t>procedures</a:t>
            </a:r>
          </a:p>
          <a:p>
            <a:r>
              <a:rPr lang="en-US" dirty="0" smtClean="0"/>
              <a:t>Council </a:t>
            </a:r>
            <a:r>
              <a:rPr lang="en-US" dirty="0"/>
              <a:t>member and terms of </a:t>
            </a:r>
            <a:r>
              <a:rPr lang="en-US" dirty="0" smtClean="0"/>
              <a:t>expiration</a:t>
            </a:r>
          </a:p>
          <a:p>
            <a:r>
              <a:rPr lang="en-US" dirty="0" smtClean="0"/>
              <a:t>Historical </a:t>
            </a:r>
            <a:r>
              <a:rPr lang="en-US" dirty="0"/>
              <a:t>Records </a:t>
            </a:r>
          </a:p>
          <a:p>
            <a:pPr lvl="2"/>
            <a:r>
              <a:rPr lang="en-US" dirty="0" smtClean="0"/>
              <a:t>Past </a:t>
            </a:r>
            <a:r>
              <a:rPr lang="en-US" dirty="0"/>
              <a:t>Meeting </a:t>
            </a:r>
            <a:r>
              <a:rPr lang="en-US" dirty="0" smtClean="0"/>
              <a:t>Agendas</a:t>
            </a:r>
          </a:p>
          <a:p>
            <a:pPr lvl="2"/>
            <a:r>
              <a:rPr lang="en-US" dirty="0" smtClean="0"/>
              <a:t>Minutes </a:t>
            </a:r>
            <a:r>
              <a:rPr lang="en-US" dirty="0"/>
              <a:t>of </a:t>
            </a:r>
            <a:r>
              <a:rPr lang="en-US" dirty="0" smtClean="0"/>
              <a:t>Meetings</a:t>
            </a:r>
          </a:p>
          <a:p>
            <a:pPr lvl="2"/>
            <a:r>
              <a:rPr lang="en-US" dirty="0" smtClean="0"/>
              <a:t>Past </a:t>
            </a:r>
            <a:r>
              <a:rPr lang="en-US" dirty="0"/>
              <a:t>Treasurer’s </a:t>
            </a:r>
            <a:r>
              <a:rPr lang="en-US" dirty="0" smtClean="0"/>
              <a:t>Reports</a:t>
            </a:r>
          </a:p>
          <a:p>
            <a:pPr lvl="2"/>
            <a:r>
              <a:rPr lang="en-US" dirty="0" smtClean="0"/>
              <a:t>Copy </a:t>
            </a:r>
            <a:r>
              <a:rPr lang="en-US" dirty="0"/>
              <a:t>of EIN and e990 reporting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62191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91017"/>
            <a:ext cx="10058400" cy="1277056"/>
          </a:xfrm>
        </p:spPr>
        <p:txBody>
          <a:bodyPr/>
          <a:lstStyle/>
          <a:p>
            <a:r>
              <a:rPr lang="en-US" dirty="0" smtClean="0"/>
              <a:t>Council membership process</a:t>
            </a:r>
            <a:endParaRPr lang="en-US" dirty="0"/>
          </a:p>
        </p:txBody>
      </p:sp>
      <p:sp>
        <p:nvSpPr>
          <p:cNvPr id="3" name="Content Placeholder 2"/>
          <p:cNvSpPr>
            <a:spLocks noGrp="1"/>
          </p:cNvSpPr>
          <p:nvPr>
            <p:ph idx="1"/>
          </p:nvPr>
        </p:nvSpPr>
        <p:spPr>
          <a:xfrm>
            <a:off x="548640" y="1288473"/>
            <a:ext cx="10764982" cy="5464665"/>
          </a:xfrm>
        </p:spPr>
        <p:txBody>
          <a:bodyPr>
            <a:normAutofit fontScale="92500" lnSpcReduction="20000"/>
          </a:bodyPr>
          <a:lstStyle/>
          <a:p>
            <a:r>
              <a:rPr lang="en-US" dirty="0"/>
              <a:t>The 4-H Council membership is a </a:t>
            </a:r>
            <a:r>
              <a:rPr lang="en-US" dirty="0">
                <a:solidFill>
                  <a:srgbClr val="FF0000"/>
                </a:solidFill>
              </a:rPr>
              <a:t>yearly process</a:t>
            </a:r>
            <a:r>
              <a:rPr lang="en-US" dirty="0"/>
              <a:t>. </a:t>
            </a:r>
            <a:r>
              <a:rPr lang="en-US" dirty="0" smtClean="0"/>
              <a:t>When </a:t>
            </a:r>
            <a:r>
              <a:rPr lang="en-US" dirty="0"/>
              <a:t>recruiting new Council members you should consider the following:</a:t>
            </a:r>
          </a:p>
          <a:p>
            <a:r>
              <a:rPr lang="en-US" b="1" dirty="0"/>
              <a:t>Image:</a:t>
            </a:r>
            <a:r>
              <a:rPr lang="en-US" dirty="0"/>
              <a:t> A strong community image of the comprehensive 4-H youth development program will make it more effective when recruiting key leadership. An </a:t>
            </a:r>
            <a:r>
              <a:rPr lang="en-US" dirty="0">
                <a:solidFill>
                  <a:srgbClr val="FF0000"/>
                </a:solidFill>
              </a:rPr>
              <a:t>organization built on the premise of what’s in the best interest of the youth of our county</a:t>
            </a:r>
            <a:r>
              <a:rPr lang="en-US" dirty="0"/>
              <a:t>, is the image a Council should envision and develop.</a:t>
            </a:r>
          </a:p>
          <a:p>
            <a:r>
              <a:rPr lang="en-US" b="1" dirty="0"/>
              <a:t>Selection:</a:t>
            </a:r>
            <a:r>
              <a:rPr lang="en-US" dirty="0"/>
              <a:t> Recruit strong </a:t>
            </a:r>
            <a:r>
              <a:rPr lang="en-US" dirty="0">
                <a:solidFill>
                  <a:srgbClr val="FF0000"/>
                </a:solidFill>
              </a:rPr>
              <a:t>candidates that have an interest in promoting positive youth development, represent the county or area and demonstrate leadership capabilities</a:t>
            </a:r>
            <a:r>
              <a:rPr lang="en-US" dirty="0"/>
              <a:t>.</a:t>
            </a:r>
          </a:p>
          <a:p>
            <a:r>
              <a:rPr lang="en-US" b="1" dirty="0"/>
              <a:t>Recruitment:</a:t>
            </a:r>
            <a:r>
              <a:rPr lang="en-US" dirty="0"/>
              <a:t> Provide an overview of </a:t>
            </a:r>
            <a:r>
              <a:rPr lang="en-US" dirty="0" smtClean="0"/>
              <a:t>the Council </a:t>
            </a:r>
            <a:r>
              <a:rPr lang="en-US" dirty="0"/>
              <a:t>philosophy and role to orient and inform candidates to serve on the Council.</a:t>
            </a:r>
          </a:p>
          <a:p>
            <a:r>
              <a:rPr lang="en-US" b="1" dirty="0"/>
              <a:t>Orientation and Continuing Education:</a:t>
            </a:r>
            <a:r>
              <a:rPr lang="en-US" dirty="0"/>
              <a:t> </a:t>
            </a:r>
            <a:r>
              <a:rPr lang="en-US" dirty="0">
                <a:solidFill>
                  <a:srgbClr val="FF0000"/>
                </a:solidFill>
              </a:rPr>
              <a:t>Provide in-depth training </a:t>
            </a:r>
            <a:r>
              <a:rPr lang="en-US" dirty="0"/>
              <a:t>on the 4-H youth development program, Council goals, current programs and operating procedures. In addition, provide volunteers a chance for personal growth and development by their participation.</a:t>
            </a:r>
          </a:p>
          <a:p>
            <a:r>
              <a:rPr lang="en-US" b="1" dirty="0"/>
              <a:t>Recognition:</a:t>
            </a:r>
            <a:r>
              <a:rPr lang="en-US" dirty="0"/>
              <a:t> </a:t>
            </a:r>
            <a:r>
              <a:rPr lang="en-US" dirty="0">
                <a:solidFill>
                  <a:srgbClr val="FF0000"/>
                </a:solidFill>
              </a:rPr>
              <a:t>Give “Thanks” </a:t>
            </a:r>
            <a:r>
              <a:rPr lang="en-US" dirty="0"/>
              <a:t>for a job well done.</a:t>
            </a:r>
          </a:p>
          <a:p>
            <a:r>
              <a:rPr lang="en-US" b="1" dirty="0"/>
              <a:t>Rotation:</a:t>
            </a:r>
            <a:r>
              <a:rPr lang="en-US" dirty="0"/>
              <a:t> Opportunities for the Council volunteers to experience different roles for regular rotation of new members. </a:t>
            </a:r>
            <a:r>
              <a:rPr lang="en-US" dirty="0">
                <a:solidFill>
                  <a:srgbClr val="FF0000"/>
                </a:solidFill>
              </a:rPr>
              <a:t>Rotation of membership </a:t>
            </a:r>
            <a:r>
              <a:rPr lang="en-US" dirty="0"/>
              <a:t>brings fresh ideas and enthusiasm for a strong youth program.</a:t>
            </a:r>
          </a:p>
          <a:p>
            <a:r>
              <a:rPr lang="en-US" b="1" dirty="0"/>
              <a:t>Conclusion:</a:t>
            </a:r>
            <a:r>
              <a:rPr lang="en-US" dirty="0"/>
              <a:t> The 4-H Council </a:t>
            </a:r>
            <a:r>
              <a:rPr lang="en-US" dirty="0">
                <a:solidFill>
                  <a:srgbClr val="FF0000"/>
                </a:solidFill>
              </a:rPr>
              <a:t>term should be clearly understood</a:t>
            </a:r>
            <a:r>
              <a:rPr lang="en-US" dirty="0"/>
              <a:t>. Experiences on the Council should lead to further opportunities to serve youth and the community.</a:t>
            </a:r>
          </a:p>
        </p:txBody>
      </p:sp>
    </p:spTree>
    <p:extLst>
      <p:ext uri="{BB962C8B-B14F-4D97-AF65-F5344CB8AC3E}">
        <p14:creationId xmlns:p14="http://schemas.microsoft.com/office/powerpoint/2010/main" val="1793906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Meeting Law</a:t>
            </a:r>
            <a:endParaRPr lang="en-US" dirty="0"/>
          </a:p>
        </p:txBody>
      </p:sp>
      <p:sp>
        <p:nvSpPr>
          <p:cNvPr id="3" name="Content Placeholder 2"/>
          <p:cNvSpPr>
            <a:spLocks noGrp="1"/>
          </p:cNvSpPr>
          <p:nvPr>
            <p:ph idx="1"/>
          </p:nvPr>
        </p:nvSpPr>
        <p:spPr/>
        <p:txBody>
          <a:bodyPr/>
          <a:lstStyle/>
          <a:p>
            <a:r>
              <a:rPr lang="en-US" dirty="0"/>
              <a:t>“Nebraska open meetings laws apply to “public bodies,” a term which is defined in the Nebraska statutes.  </a:t>
            </a:r>
            <a:endParaRPr lang="en-US" dirty="0" smtClean="0"/>
          </a:p>
          <a:p>
            <a:r>
              <a:rPr lang="en-US" dirty="0" smtClean="0"/>
              <a:t>4-H </a:t>
            </a:r>
            <a:r>
              <a:rPr lang="en-US" dirty="0"/>
              <a:t>Councils </a:t>
            </a:r>
            <a:r>
              <a:rPr lang="en-US" b="1" dirty="0">
                <a:solidFill>
                  <a:srgbClr val="FF0000"/>
                </a:solidFill>
              </a:rPr>
              <a:t>are not</a:t>
            </a:r>
            <a:r>
              <a:rPr lang="en-US" dirty="0">
                <a:solidFill>
                  <a:srgbClr val="FF0000"/>
                </a:solidFill>
              </a:rPr>
              <a:t> </a:t>
            </a:r>
            <a:r>
              <a:rPr lang="en-US" dirty="0"/>
              <a:t>included in that statutory definition, and therefore, 4-H Council meetings are not required to conduct open, public meetings or otherwise comply with the open meetings laws.”</a:t>
            </a:r>
          </a:p>
          <a:p>
            <a:r>
              <a:rPr lang="en-US" dirty="0" smtClean="0"/>
              <a:t>The relevant </a:t>
            </a:r>
            <a:r>
              <a:rPr lang="en-US" dirty="0"/>
              <a:t>statute is Neb. Rev. Stat.§84-1409.  </a:t>
            </a:r>
          </a:p>
          <a:p>
            <a:r>
              <a:rPr lang="en-US" dirty="0" smtClean="0">
                <a:solidFill>
                  <a:srgbClr val="FF0000"/>
                </a:solidFill>
              </a:rPr>
              <a:t>WE HIGHLY SUGGEST MEETINGS STAY OPEN</a:t>
            </a:r>
            <a:r>
              <a:rPr lang="en-US" dirty="0" smtClean="0"/>
              <a:t>.  If there is an issue or a need to close, please let us know.</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1108277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4-H Councils/Staff</a:t>
            </a:r>
            <a:endParaRPr lang="en-US" dirty="0"/>
          </a:p>
        </p:txBody>
      </p:sp>
      <p:sp>
        <p:nvSpPr>
          <p:cNvPr id="3" name="Content Placeholder 2"/>
          <p:cNvSpPr>
            <a:spLocks noGrp="1"/>
          </p:cNvSpPr>
          <p:nvPr>
            <p:ph idx="1"/>
          </p:nvPr>
        </p:nvSpPr>
        <p:spPr/>
        <p:txBody>
          <a:bodyPr/>
          <a:lstStyle/>
          <a:p>
            <a:r>
              <a:rPr lang="en-US" dirty="0"/>
              <a:t>Consider best interest of youth in promoting positive youth development when making decisions</a:t>
            </a:r>
            <a:r>
              <a:rPr lang="en-US" dirty="0" smtClean="0"/>
              <a:t>.  Ask the question, “is this in the best interest of youth?”</a:t>
            </a:r>
            <a:endParaRPr lang="en-US" dirty="0"/>
          </a:p>
          <a:p>
            <a:r>
              <a:rPr lang="en-US" dirty="0"/>
              <a:t>Work in partnership and collaboration with 4-H staff hired to administer the </a:t>
            </a:r>
            <a:r>
              <a:rPr lang="en-US" dirty="0" smtClean="0"/>
              <a:t>program and Council members elected to represent the program.</a:t>
            </a:r>
            <a:endParaRPr lang="en-US" dirty="0"/>
          </a:p>
          <a:p>
            <a:r>
              <a:rPr lang="en-US" dirty="0"/>
              <a:t>Represent UNL, Extension and 4-H in a positive manner</a:t>
            </a:r>
            <a:r>
              <a:rPr lang="en-US" dirty="0" smtClean="0"/>
              <a:t>.</a:t>
            </a:r>
          </a:p>
          <a:p>
            <a:r>
              <a:rPr lang="en-US" dirty="0"/>
              <a:t>Understand </a:t>
            </a:r>
            <a:r>
              <a:rPr lang="en-US" dirty="0" smtClean="0"/>
              <a:t>Extension/4-H </a:t>
            </a:r>
            <a:r>
              <a:rPr lang="en-US" dirty="0"/>
              <a:t>goals, objectives and </a:t>
            </a:r>
            <a:r>
              <a:rPr lang="en-US" dirty="0" smtClean="0"/>
              <a:t>programs in order to explain and educate Council members.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115757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1069847" y="2121408"/>
            <a:ext cx="10657961" cy="4050792"/>
          </a:xfrm>
        </p:spPr>
        <p:txBody>
          <a:bodyPr/>
          <a:lstStyle/>
          <a:p>
            <a:r>
              <a:rPr lang="en-US" dirty="0" smtClean="0"/>
              <a:t>Extension established in 1914 – USDA, Land Grand Universities</a:t>
            </a:r>
          </a:p>
          <a:p>
            <a:pPr lvl="1"/>
            <a:r>
              <a:rPr lang="en-US" dirty="0" smtClean="0"/>
              <a:t>Extension includes professional staff in almost all of our Nation’s 3,150 counties</a:t>
            </a:r>
          </a:p>
          <a:p>
            <a:r>
              <a:rPr lang="en-US" dirty="0" smtClean="0"/>
              <a:t>One program of Extension is 4-H Youth Development</a:t>
            </a:r>
          </a:p>
          <a:p>
            <a:pPr lvl="1"/>
            <a:r>
              <a:rPr lang="en-US" dirty="0" smtClean="0"/>
              <a:t>Governed nationally through the USDA – 4-H Unit</a:t>
            </a:r>
          </a:p>
          <a:p>
            <a:pPr lvl="2"/>
            <a:r>
              <a:rPr lang="en-US" dirty="0" smtClean="0"/>
              <a:t>National 4-H Council – national, public sector non-profit partner of 4-H and the Extension system.</a:t>
            </a:r>
          </a:p>
          <a:p>
            <a:pPr lvl="1"/>
            <a:r>
              <a:rPr lang="en-US" dirty="0" smtClean="0"/>
              <a:t>Governed statewide by University of NE-Lincoln (Extension Division)</a:t>
            </a:r>
          </a:p>
          <a:p>
            <a:pPr lvl="2"/>
            <a:r>
              <a:rPr lang="en-US" dirty="0" smtClean="0">
                <a:solidFill>
                  <a:srgbClr val="FF0000"/>
                </a:solidFill>
              </a:rPr>
              <a:t>4-H Councils – local, public sector non-profit partner</a:t>
            </a:r>
          </a:p>
          <a:p>
            <a:r>
              <a:rPr lang="en-US" dirty="0" smtClean="0"/>
              <a:t>Mission of 4-H</a:t>
            </a:r>
          </a:p>
          <a:p>
            <a:pPr lvl="1"/>
            <a:r>
              <a:rPr lang="en-US" dirty="0" smtClean="0"/>
              <a:t>Developing all youth to reach their fullest potential through: </a:t>
            </a:r>
          </a:p>
          <a:p>
            <a:pPr lvl="2"/>
            <a:r>
              <a:rPr lang="en-US" dirty="0" smtClean="0"/>
              <a:t>The knowledge base of the land-grant university system</a:t>
            </a:r>
          </a:p>
          <a:p>
            <a:pPr lvl="2"/>
            <a:r>
              <a:rPr lang="en-US" dirty="0" smtClean="0"/>
              <a:t>Learn by doing</a:t>
            </a:r>
          </a:p>
          <a:p>
            <a:pPr lvl="2"/>
            <a:r>
              <a:rPr lang="en-US" dirty="0" smtClean="0"/>
              <a:t>Life skill development</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1638554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handbook online</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8462602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Text Placeholder 3"/>
          <p:cNvSpPr>
            <a:spLocks noGrp="1"/>
          </p:cNvSpPr>
          <p:nvPr>
            <p:ph type="body" idx="1"/>
          </p:nvPr>
        </p:nvSpPr>
        <p:spPr/>
        <p:txBody>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2022205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1069847" y="2121408"/>
            <a:ext cx="10657961" cy="4050792"/>
          </a:xfrm>
        </p:spPr>
        <p:txBody>
          <a:bodyPr/>
          <a:lstStyle/>
          <a:p>
            <a:r>
              <a:rPr lang="en-US" dirty="0" smtClean="0"/>
              <a:t>Handbook Updated</a:t>
            </a:r>
          </a:p>
          <a:p>
            <a:pPr lvl="1"/>
            <a:r>
              <a:rPr lang="en-US" dirty="0" smtClean="0"/>
              <a:t>Committee reviewed and made suggestions</a:t>
            </a:r>
          </a:p>
          <a:p>
            <a:pPr lvl="1"/>
            <a:r>
              <a:rPr lang="en-US" dirty="0" smtClean="0"/>
              <a:t>Paired it down to be most relevant/useful</a:t>
            </a:r>
          </a:p>
          <a:p>
            <a:pPr lvl="1"/>
            <a:r>
              <a:rPr lang="en-US" dirty="0" smtClean="0"/>
              <a:t>Ability to add examples/training videos/etc.</a:t>
            </a:r>
          </a:p>
          <a:p>
            <a:r>
              <a:rPr lang="en-US" dirty="0" smtClean="0"/>
              <a:t>Still leaves local Council authority but provides guidelines for operating a Council that represents Nebraska 4-H in 2018</a:t>
            </a:r>
          </a:p>
          <a:p>
            <a:r>
              <a:rPr lang="en-US" dirty="0" smtClean="0"/>
              <a:t>Provides a basic structure and overview for operation</a:t>
            </a:r>
            <a:endParaRPr lang="en-US" dirty="0"/>
          </a:p>
          <a:p>
            <a:r>
              <a:rPr lang="en-US" dirty="0" smtClean="0"/>
              <a:t>Council success is about relationships, communication, purpose and education.</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956911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functions &amp; expectations</a:t>
            </a:r>
            <a:endParaRPr lang="en-US" dirty="0"/>
          </a:p>
        </p:txBody>
      </p:sp>
      <p:sp>
        <p:nvSpPr>
          <p:cNvPr id="3" name="Content Placeholder 2"/>
          <p:cNvSpPr>
            <a:spLocks noGrp="1"/>
          </p:cNvSpPr>
          <p:nvPr>
            <p:ph idx="1"/>
          </p:nvPr>
        </p:nvSpPr>
        <p:spPr>
          <a:xfrm>
            <a:off x="1069848" y="1745673"/>
            <a:ext cx="10058400" cy="4846320"/>
          </a:xfrm>
        </p:spPr>
        <p:txBody>
          <a:bodyPr/>
          <a:lstStyle/>
          <a:p>
            <a:r>
              <a:rPr lang="en-US" dirty="0"/>
              <a:t>The 4-H Council serves as a local group of </a:t>
            </a:r>
            <a:r>
              <a:rPr lang="en-US" dirty="0">
                <a:solidFill>
                  <a:srgbClr val="FF0000"/>
                </a:solidFill>
              </a:rPr>
              <a:t>elected</a:t>
            </a:r>
            <a:r>
              <a:rPr lang="en-US" dirty="0"/>
              <a:t> representatives </a:t>
            </a:r>
            <a:endParaRPr lang="en-US" dirty="0" smtClean="0"/>
          </a:p>
          <a:p>
            <a:r>
              <a:rPr lang="en-US" dirty="0" smtClean="0"/>
              <a:t>Who </a:t>
            </a:r>
            <a:r>
              <a:rPr lang="en-US" dirty="0"/>
              <a:t>provide </a:t>
            </a:r>
            <a:r>
              <a:rPr lang="en-US" dirty="0">
                <a:solidFill>
                  <a:srgbClr val="FF0000"/>
                </a:solidFill>
              </a:rPr>
              <a:t>guidance, solicit support and assist </a:t>
            </a:r>
            <a:r>
              <a:rPr lang="en-US" dirty="0"/>
              <a:t>in carrying out programs and activities in the interest of the 4-H youth development program. </a:t>
            </a:r>
            <a:endParaRPr lang="en-US" dirty="0" smtClean="0"/>
          </a:p>
          <a:p>
            <a:r>
              <a:rPr lang="en-US" dirty="0" smtClean="0"/>
              <a:t>The </a:t>
            </a:r>
            <a:r>
              <a:rPr lang="en-US" dirty="0"/>
              <a:t>4-H Council is made up of volunteers who are interested in </a:t>
            </a:r>
            <a:r>
              <a:rPr lang="en-US" dirty="0">
                <a:solidFill>
                  <a:srgbClr val="FF0000"/>
                </a:solidFill>
              </a:rPr>
              <a:t>promoting positive youth development</a:t>
            </a:r>
            <a:r>
              <a:rPr lang="en-US" dirty="0"/>
              <a:t> and </a:t>
            </a:r>
            <a:r>
              <a:rPr lang="en-US" dirty="0">
                <a:solidFill>
                  <a:srgbClr val="FF0000"/>
                </a:solidFill>
              </a:rPr>
              <a:t>represent the demographics, delivery modes and project areas</a:t>
            </a:r>
            <a:r>
              <a:rPr lang="en-US" dirty="0"/>
              <a:t> they serve. </a:t>
            </a:r>
            <a:endParaRPr lang="en-US" dirty="0" smtClean="0"/>
          </a:p>
          <a:p>
            <a:r>
              <a:rPr lang="en-US" dirty="0" smtClean="0"/>
              <a:t>Their </a:t>
            </a:r>
            <a:r>
              <a:rPr lang="en-US" dirty="0"/>
              <a:t>input, fundraising and interaction help to insure 4-H provides the needed </a:t>
            </a:r>
            <a:r>
              <a:rPr lang="en-US" dirty="0">
                <a:solidFill>
                  <a:srgbClr val="FF0000"/>
                </a:solidFill>
              </a:rPr>
              <a:t>educational programs </a:t>
            </a:r>
            <a:r>
              <a:rPr lang="en-US" dirty="0"/>
              <a:t>for the area</a:t>
            </a:r>
            <a:r>
              <a:rPr lang="en-US" dirty="0" smtClean="0"/>
              <a:t>.</a:t>
            </a:r>
          </a:p>
          <a:p>
            <a:r>
              <a:rPr lang="en-US" dirty="0"/>
              <a:t>4-H Council members should </a:t>
            </a:r>
            <a:r>
              <a:rPr lang="en-US" dirty="0">
                <a:solidFill>
                  <a:srgbClr val="FF0000"/>
                </a:solidFill>
              </a:rPr>
              <a:t>act in the overall best interest of all young people </a:t>
            </a:r>
            <a:r>
              <a:rPr lang="en-US" dirty="0"/>
              <a:t>and are expected to regularly attend Council and committee meetings, volunteer at 4-H events and activities and support the final recommendations and decisions of the Council. </a:t>
            </a:r>
            <a:r>
              <a:rPr lang="en-US" dirty="0">
                <a:solidFill>
                  <a:srgbClr val="FF0000"/>
                </a:solidFill>
              </a:rPr>
              <a:t>The 4-H </a:t>
            </a:r>
            <a:r>
              <a:rPr lang="en-US" dirty="0" smtClean="0">
                <a:solidFill>
                  <a:srgbClr val="FF0000"/>
                </a:solidFill>
              </a:rPr>
              <a:t>Council </a:t>
            </a:r>
            <a:r>
              <a:rPr lang="en-US" dirty="0">
                <a:solidFill>
                  <a:srgbClr val="FF0000"/>
                </a:solidFill>
              </a:rPr>
              <a:t>operates under the leadership of the local 4-H Staff</a:t>
            </a:r>
            <a:r>
              <a:rPr lang="en-US" dirty="0" smtClean="0"/>
              <a:t>.</a:t>
            </a:r>
          </a:p>
          <a:p>
            <a:r>
              <a:rPr lang="en-US" dirty="0" smtClean="0"/>
              <a:t>Council members should </a:t>
            </a:r>
            <a:r>
              <a:rPr lang="en-US" dirty="0" smtClean="0">
                <a:solidFill>
                  <a:srgbClr val="FF0000"/>
                </a:solidFill>
              </a:rPr>
              <a:t>complete enrollment as a </a:t>
            </a:r>
            <a:r>
              <a:rPr lang="en-US" dirty="0">
                <a:solidFill>
                  <a:srgbClr val="FF0000"/>
                </a:solidFill>
              </a:rPr>
              <a:t>v</a:t>
            </a:r>
            <a:r>
              <a:rPr lang="en-US" dirty="0" smtClean="0">
                <a:solidFill>
                  <a:srgbClr val="FF0000"/>
                </a:solidFill>
              </a:rPr>
              <a:t>olunteer </a:t>
            </a:r>
            <a:r>
              <a:rPr lang="en-US" dirty="0" smtClean="0"/>
              <a:t>which asks them to sign the Code of Conduct.</a:t>
            </a:r>
            <a:endParaRPr lang="en-US" dirty="0"/>
          </a:p>
        </p:txBody>
      </p:sp>
    </p:spTree>
    <p:extLst>
      <p:ext uri="{BB962C8B-B14F-4D97-AF65-F5344CB8AC3E}">
        <p14:creationId xmlns:p14="http://schemas.microsoft.com/office/powerpoint/2010/main" val="202687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4-H Council</a:t>
            </a:r>
            <a:endParaRPr lang="en-US" dirty="0"/>
          </a:p>
        </p:txBody>
      </p:sp>
      <p:sp>
        <p:nvSpPr>
          <p:cNvPr id="3" name="Content Placeholder 2"/>
          <p:cNvSpPr>
            <a:spLocks noGrp="1"/>
          </p:cNvSpPr>
          <p:nvPr>
            <p:ph idx="1"/>
          </p:nvPr>
        </p:nvSpPr>
        <p:spPr>
          <a:xfrm>
            <a:off x="1069848" y="2093976"/>
            <a:ext cx="10058400" cy="4078224"/>
          </a:xfrm>
        </p:spPr>
        <p:txBody>
          <a:bodyPr>
            <a:normAutofit/>
          </a:bodyPr>
          <a:lstStyle/>
          <a:p>
            <a:r>
              <a:rPr lang="en-US" sz="2400" dirty="0"/>
              <a:t>The major functions of the 4-H Council are:</a:t>
            </a:r>
          </a:p>
          <a:p>
            <a:pPr lvl="1"/>
            <a:r>
              <a:rPr lang="en-US" sz="2200" dirty="0"/>
              <a:t>Develop and Secure Resources</a:t>
            </a:r>
          </a:p>
          <a:p>
            <a:pPr lvl="1"/>
            <a:r>
              <a:rPr lang="en-US" sz="2200" dirty="0"/>
              <a:t>Establish and Support Local Policy</a:t>
            </a:r>
          </a:p>
          <a:p>
            <a:pPr lvl="1"/>
            <a:r>
              <a:rPr lang="en-US" sz="2200" dirty="0"/>
              <a:t>Advise Development of Local Program Plan</a:t>
            </a:r>
          </a:p>
          <a:p>
            <a:pPr lvl="1"/>
            <a:r>
              <a:rPr lang="en-US" sz="2200" dirty="0"/>
              <a:t>Advocate for Youth &amp; Nebraska Extension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888507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1"/>
            <a:ext cx="10058400" cy="2773957"/>
          </a:xfrm>
        </p:spPr>
        <p:txBody>
          <a:bodyPr>
            <a:normAutofit fontScale="90000"/>
          </a:bodyPr>
          <a:lstStyle/>
          <a:p>
            <a:r>
              <a:rPr lang="en-US" dirty="0"/>
              <a:t>Specific functions related to </a:t>
            </a:r>
            <a:r>
              <a:rPr lang="en-US" b="1" dirty="0"/>
              <a:t>resource development</a:t>
            </a:r>
            <a:r>
              <a:rPr lang="en-US" dirty="0"/>
              <a:t> in cooperation with your local Extension staff are to:</a:t>
            </a:r>
            <a:br>
              <a:rPr lang="en-US" dirty="0"/>
            </a:br>
            <a:endParaRPr lang="en-US" dirty="0"/>
          </a:p>
        </p:txBody>
      </p:sp>
      <p:sp>
        <p:nvSpPr>
          <p:cNvPr id="3" name="Content Placeholder 2"/>
          <p:cNvSpPr>
            <a:spLocks noGrp="1"/>
          </p:cNvSpPr>
          <p:nvPr>
            <p:ph idx="1"/>
          </p:nvPr>
        </p:nvSpPr>
        <p:spPr>
          <a:xfrm>
            <a:off x="1069848" y="3034145"/>
            <a:ext cx="10058400" cy="3138055"/>
          </a:xfrm>
        </p:spPr>
        <p:txBody>
          <a:bodyPr/>
          <a:lstStyle/>
          <a:p>
            <a:r>
              <a:rPr lang="en-US" dirty="0" smtClean="0"/>
              <a:t>Develop </a:t>
            </a:r>
            <a:r>
              <a:rPr lang="en-US" dirty="0"/>
              <a:t>and manage a Council budget to support the planned program.</a:t>
            </a:r>
          </a:p>
          <a:p>
            <a:r>
              <a:rPr lang="en-US" dirty="0"/>
              <a:t>Lead and support fund raising activities to reflect planned budget.</a:t>
            </a:r>
          </a:p>
          <a:p>
            <a:r>
              <a:rPr lang="en-US" dirty="0"/>
              <a:t>Provide resources to provide recognition of those contributing/participating </a:t>
            </a:r>
            <a:r>
              <a:rPr lang="en-US" dirty="0" smtClean="0"/>
              <a:t>to </a:t>
            </a:r>
            <a:r>
              <a:rPr lang="en-US" dirty="0"/>
              <a:t>the 4-H youth development program (youth, volunteers, partners)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288486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2483012"/>
          </a:xfrm>
        </p:spPr>
        <p:txBody>
          <a:bodyPr>
            <a:normAutofit fontScale="90000"/>
          </a:bodyPr>
          <a:lstStyle/>
          <a:p>
            <a:r>
              <a:rPr lang="en-US" dirty="0"/>
              <a:t>Specific functions related to </a:t>
            </a:r>
            <a:r>
              <a:rPr lang="en-US" b="1" dirty="0"/>
              <a:t>policy support</a:t>
            </a:r>
            <a:r>
              <a:rPr lang="en-US" dirty="0"/>
              <a:t> in cooperation with your local Extension staff are to:</a:t>
            </a:r>
            <a:br>
              <a:rPr lang="en-US" dirty="0"/>
            </a:br>
            <a:endParaRPr lang="en-US" dirty="0"/>
          </a:p>
        </p:txBody>
      </p:sp>
      <p:sp>
        <p:nvSpPr>
          <p:cNvPr id="3" name="Content Placeholder 2"/>
          <p:cNvSpPr>
            <a:spLocks noGrp="1"/>
          </p:cNvSpPr>
          <p:nvPr>
            <p:ph idx="1"/>
          </p:nvPr>
        </p:nvSpPr>
        <p:spPr>
          <a:xfrm>
            <a:off x="1069848" y="2867892"/>
            <a:ext cx="10058400" cy="3304308"/>
          </a:xfrm>
        </p:spPr>
        <p:txBody>
          <a:bodyPr/>
          <a:lstStyle/>
          <a:p>
            <a:r>
              <a:rPr lang="en-US" dirty="0" smtClean="0"/>
              <a:t>Establish </a:t>
            </a:r>
            <a:r>
              <a:rPr lang="en-US" dirty="0"/>
              <a:t>local policy for the 4-H program when not determined by district, state or national regulations.</a:t>
            </a:r>
          </a:p>
          <a:p>
            <a:r>
              <a:rPr lang="en-US" dirty="0"/>
              <a:t>Provide input to interpreting and enforcing on policy issues when relevant.</a:t>
            </a:r>
          </a:p>
          <a:p>
            <a:r>
              <a:rPr lang="en-US" dirty="0"/>
              <a:t>Serve as support to 4-H staff responsible for carrying out policy.</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87292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1"/>
            <a:ext cx="10058400" cy="3048277"/>
          </a:xfrm>
        </p:spPr>
        <p:txBody>
          <a:bodyPr>
            <a:normAutofit fontScale="90000"/>
          </a:bodyPr>
          <a:lstStyle/>
          <a:p>
            <a:r>
              <a:rPr lang="en-US" dirty="0"/>
              <a:t>Specific functions of the 4-H Council related to </a:t>
            </a:r>
            <a:r>
              <a:rPr lang="en-US" b="1" dirty="0"/>
              <a:t>program advisory</a:t>
            </a:r>
            <a:r>
              <a:rPr lang="en-US" dirty="0"/>
              <a:t> in cooperation with your local Extension staff are to:</a:t>
            </a:r>
            <a:br>
              <a:rPr lang="en-US" dirty="0"/>
            </a:br>
            <a:endParaRPr lang="en-US" dirty="0"/>
          </a:p>
        </p:txBody>
      </p:sp>
      <p:sp>
        <p:nvSpPr>
          <p:cNvPr id="3" name="Content Placeholder 2"/>
          <p:cNvSpPr>
            <a:spLocks noGrp="1"/>
          </p:cNvSpPr>
          <p:nvPr>
            <p:ph idx="1"/>
          </p:nvPr>
        </p:nvSpPr>
        <p:spPr>
          <a:xfrm>
            <a:off x="1069848" y="3341716"/>
            <a:ext cx="10058400" cy="2830483"/>
          </a:xfrm>
        </p:spPr>
        <p:txBody>
          <a:bodyPr/>
          <a:lstStyle/>
          <a:p>
            <a:r>
              <a:rPr lang="en-US" dirty="0" smtClean="0"/>
              <a:t>Ensure </a:t>
            </a:r>
            <a:r>
              <a:rPr lang="en-US" dirty="0"/>
              <a:t>a comprehensive 4-H youth development program that includes all delivery methods, based on the needs of youth and local needs.</a:t>
            </a:r>
          </a:p>
          <a:p>
            <a:r>
              <a:rPr lang="en-US" dirty="0"/>
              <a:t>Participate in efforts to assess and clarify youth and community needs.</a:t>
            </a:r>
          </a:p>
          <a:p>
            <a:r>
              <a:rPr lang="en-US" dirty="0"/>
              <a:t>Promote full participation by youth and adults in 4-H programming, events and activities, including those outside of the county/area.</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28549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2350008"/>
          </a:xfrm>
        </p:spPr>
        <p:txBody>
          <a:bodyPr>
            <a:normAutofit fontScale="90000"/>
          </a:bodyPr>
          <a:lstStyle/>
          <a:p>
            <a:r>
              <a:rPr lang="en-US" dirty="0"/>
              <a:t>Specific functions related to </a:t>
            </a:r>
            <a:r>
              <a:rPr lang="en-US" b="1" dirty="0"/>
              <a:t>advocacy</a:t>
            </a:r>
            <a:r>
              <a:rPr lang="en-US" dirty="0"/>
              <a:t>, in cooperation with your local Extension staff are to:</a:t>
            </a:r>
            <a:br>
              <a:rPr lang="en-US" dirty="0"/>
            </a:br>
            <a:endParaRPr lang="en-US" dirty="0"/>
          </a:p>
        </p:txBody>
      </p:sp>
      <p:sp>
        <p:nvSpPr>
          <p:cNvPr id="3" name="Content Placeholder 2"/>
          <p:cNvSpPr>
            <a:spLocks noGrp="1"/>
          </p:cNvSpPr>
          <p:nvPr>
            <p:ph idx="1"/>
          </p:nvPr>
        </p:nvSpPr>
        <p:spPr>
          <a:xfrm>
            <a:off x="1069848" y="2718262"/>
            <a:ext cx="10058400" cy="3453938"/>
          </a:xfrm>
        </p:spPr>
        <p:txBody>
          <a:bodyPr/>
          <a:lstStyle/>
          <a:p>
            <a:r>
              <a:rPr lang="en-US" dirty="0" smtClean="0"/>
              <a:t>Inform </a:t>
            </a:r>
            <a:r>
              <a:rPr lang="en-US" dirty="0"/>
              <a:t>others about Council decisions.</a:t>
            </a:r>
          </a:p>
          <a:p>
            <a:r>
              <a:rPr lang="en-US" dirty="0"/>
              <a:t>Advocate for 4-H, positive youth development and Nebraska Extension.</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0" y="5934664"/>
            <a:ext cx="1156441" cy="822199"/>
          </a:xfrm>
          <a:prstGeom prst="rect">
            <a:avLst/>
          </a:prstGeom>
        </p:spPr>
      </p:pic>
    </p:spTree>
    <p:extLst>
      <p:ext uri="{BB962C8B-B14F-4D97-AF65-F5344CB8AC3E}">
        <p14:creationId xmlns:p14="http://schemas.microsoft.com/office/powerpoint/2010/main" val="44115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412</TotalTime>
  <Words>1386</Words>
  <Application>Microsoft Office PowerPoint</Application>
  <PresentationFormat>Widescreen</PresentationFormat>
  <Paragraphs>113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Rockwell</vt:lpstr>
      <vt:lpstr>Rockwell Condensed</vt:lpstr>
      <vt:lpstr>Wingdings</vt:lpstr>
      <vt:lpstr>Wood Type</vt:lpstr>
      <vt:lpstr>4-H Councils in Nebraska</vt:lpstr>
      <vt:lpstr>Background</vt:lpstr>
      <vt:lpstr>Background</vt:lpstr>
      <vt:lpstr>Roles, functions &amp; expectations</vt:lpstr>
      <vt:lpstr>4-H Council</vt:lpstr>
      <vt:lpstr>Specific functions related to resource development in cooperation with your local Extension staff are to: </vt:lpstr>
      <vt:lpstr>Specific functions related to policy support in cooperation with your local Extension staff are to: </vt:lpstr>
      <vt:lpstr>Specific functions of the 4-H Council related to program advisory in cooperation with your local Extension staff are to: </vt:lpstr>
      <vt:lpstr>Specific functions related to advocacy, in cooperation with your local Extension staff are to: </vt:lpstr>
      <vt:lpstr>Budget, Finance &amp; Resource Development </vt:lpstr>
      <vt:lpstr>Accountability with 4-H funds</vt:lpstr>
      <vt:lpstr>Budget Preparation &amp; Control</vt:lpstr>
      <vt:lpstr>Fund Balance Policy</vt:lpstr>
      <vt:lpstr>Teens on Council</vt:lpstr>
      <vt:lpstr>Meeting guidelines</vt:lpstr>
      <vt:lpstr>Standard operating procedures</vt:lpstr>
      <vt:lpstr>Council membership process</vt:lpstr>
      <vt:lpstr>Open Meeting Law</vt:lpstr>
      <vt:lpstr>Working with 4-H Councils/Staff</vt:lpstr>
      <vt:lpstr>View handbook online</vt:lpstr>
      <vt:lpstr>Questions</vt:lpstr>
    </vt:vector>
  </TitlesOfParts>
  <Company>University of Nebraska - Lincoln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4-H Councils in ne</dc:title>
  <dc:creator>Lisa Kaslon</dc:creator>
  <cp:lastModifiedBy>Lisa Kaslon</cp:lastModifiedBy>
  <cp:revision>28</cp:revision>
  <dcterms:created xsi:type="dcterms:W3CDTF">2016-09-28T15:28:02Z</dcterms:created>
  <dcterms:modified xsi:type="dcterms:W3CDTF">2018-01-08T15:19:25Z</dcterms:modified>
</cp:coreProperties>
</file>